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s/slide14.xml" ContentType="application/vnd.openxmlformats-officedocument.presentationml.slide+xml"/>
  <Default Extension="xml" ContentType="application/xml"/>
  <Override PartName="/ppt/slides/slide45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.xml" ContentType="application/vnd.openxmlformats-officedocument.presentationml.notesSlide+xml"/>
  <Override PartName="/ppt/slides/slide28.xml" ContentType="application/vnd.openxmlformats-officedocument.presentationml.slide+xml"/>
  <Override PartName="/ppt/slides/slide54.xml" ContentType="application/vnd.openxmlformats-officedocument.presentationml.slide+xml"/>
  <Override PartName="/ppt/slides/slide21.xml" ContentType="application/vnd.openxmlformats-officedocument.presentationml.slide+xml"/>
  <Override PartName="/ppt/slides/slide37.xml" ContentType="application/vnd.openxmlformats-officedocument.presentationml.slide+xml"/>
  <Override PartName="/ppt/slides/slide5.xml" ContentType="application/vnd.openxmlformats-officedocument.presentationml.slide+xml"/>
  <Override PartName="/ppt/slideLayouts/slideLayout5.xml" ContentType="application/vnd.openxmlformats-officedocument.presentationml.slideLayout+xml"/>
  <Override PartName="/ppt/slides/slide30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13.xml" ContentType="application/vnd.openxmlformats-officedocument.presentationml.slide+xml"/>
  <Override PartName="/ppt/slideMasters/slideMaster1.xml" ContentType="application/vnd.openxmlformats-officedocument.presentationml.slideMaster+xml"/>
  <Override PartName="/docProps/core.xml" ContentType="application/vnd.openxmlformats-package.core-properties+xml"/>
  <Override PartName="/ppt/notesSlides/notesSlide7.xml" ContentType="application/vnd.openxmlformats-officedocument.presentationml.notesSlide+xml"/>
  <Override PartName="/ppt/slides/slide44.xml" ContentType="application/vnd.openxmlformats-officedocument.presentationml.slide+xml"/>
  <Override PartName="/ppt/handoutMasters/handoutMaster1.xml" ContentType="application/vnd.openxmlformats-officedocument.presentationml.handoutMaster+xml"/>
  <Override PartName="/ppt/slides/slide27.xml" ContentType="application/vnd.openxmlformats-officedocument.presentationml.slide+xml"/>
  <Override PartName="/ppt/slides/slide53.xml" ContentType="application/vnd.openxmlformats-officedocument.presentationml.slide+xml"/>
  <Override PartName="/ppt/slides/slide20.xml" ContentType="application/vnd.openxmlformats-officedocument.presentationml.slide+xml"/>
  <Override PartName="/ppt/slides/slide36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Layouts/slideLayout4.xml" ContentType="application/vnd.openxmlformats-officedocument.presentationml.slideLayout+xml"/>
  <Default Extension="png" ContentType="image/png"/>
  <Override PartName="/ppt/notesSlides/notesSlide8.xml" ContentType="application/vnd.openxmlformats-officedocument.presentationml.notesSlide+xml"/>
  <Override PartName="/ppt/slides/slide12.xml" ContentType="application/vnd.openxmlformats-officedocument.presentationml.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slides/slide43.xml" ContentType="application/vnd.openxmlformats-officedocument.presentationml.slide+xml"/>
  <Override PartName="/ppt/slides/slide26.xml" ContentType="application/vnd.openxmlformats-officedocument.presentationml.slide+xml"/>
  <Override PartName="/ppt/slides/slide52.xml" ContentType="application/vnd.openxmlformats-officedocument.presentationml.slide+xml"/>
  <Override PartName="/ppt/slides/slide35.xml" ContentType="application/vnd.openxmlformats-officedocument.presentationml.slide+xml"/>
  <Override PartName="/ppt/slides/slide3.xml" ContentType="application/vnd.openxmlformats-officedocument.presentationml.slide+xml"/>
  <Override PartName="/ppt/slides/slide18.xml" ContentType="application/vnd.openxmlformats-officedocument.presentationml.slide+xml"/>
  <Override PartName="/ppt/slideLayouts/slideLayout3.xml" ContentType="application/vnd.openxmlformats-officedocument.presentationml.slideLayout+xml"/>
  <Override PartName="/ppt/slides/slide11.xml" ContentType="application/vnd.openxmlformats-officedocument.presentationml.slide+xml"/>
  <Override PartName="/ppt/slides/slide49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42.xml" ContentType="application/vnd.openxmlformats-officedocument.presentationml.slide+xml"/>
  <Override PartName="/ppt/slides/slide25.xml" ContentType="application/vnd.openxmlformats-officedocument.presentationml.slide+xml"/>
  <Override PartName="/ppt/slides/slide51.xml" ContentType="application/vnd.openxmlformats-officedocument.presentationml.slide+xml"/>
  <Override PartName="/ppt/slides/slide9.xml" ContentType="application/vnd.openxmlformats-officedocument.presentationml.slide+xml"/>
  <Override PartName="/ppt/slides/slide34.xml" ContentType="application/vnd.openxmlformats-officedocument.presentationml.slide+xml"/>
  <Override PartName="/ppt/slides/slide2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17.xml" ContentType="application/vnd.openxmlformats-officedocument.presentationml.slide+xml"/>
  <Override PartName="/ppt/slides/slide10.xml" ContentType="application/vnd.openxmlformats-officedocument.presentationml.slide+xml"/>
  <Default Extension="wmf" ContentType="image/x-wmf"/>
  <Override PartName="/ppt/slides/slide48.xml" ContentType="application/vnd.openxmlformats-officedocument.presentationml.slide+xml"/>
  <Override PartName="/docProps/app.xml" ContentType="application/vnd.openxmlformats-officedocument.extended-properties+xml"/>
  <Override PartName="/ppt/notesSlides/notesSlide4.xml" ContentType="application/vnd.openxmlformats-officedocument.presentationml.notesSlide+xml"/>
  <Override PartName="/ppt/slides/slide41.xml" ContentType="application/vnd.openxmlformats-officedocument.presentationml.slide+xml"/>
  <Override PartName="/ppt/theme/theme3.xml" ContentType="application/vnd.openxmlformats-officedocument.theme+xml"/>
  <Override PartName="/ppt/slides/slide24.xml" ContentType="application/vnd.openxmlformats-officedocument.presentationml.slide+xml"/>
  <Override PartName="/ppt/slides/slide50.xml" ContentType="application/vnd.openxmlformats-officedocument.presentationml.slide+xml"/>
  <Override PartName="/ppt/slides/slide8.xml" ContentType="application/vnd.openxmlformats-officedocument.presentationml.slide+xml"/>
  <Override PartName="/ppt/slides/slide33.xml" ContentType="application/vnd.openxmlformats-officedocument.presentationml.slide+xml"/>
  <Override PartName="/ppt/slides/slide1.xml" ContentType="application/vnd.openxmlformats-officedocument.presentationml.slide+xml"/>
  <Override PartName="/ppt/slideLayouts/slideLayout1.xml" ContentType="application/vnd.openxmlformats-officedocument.presentationml.slideLayout+xml"/>
  <Override PartName="/ppt/slides/slide16.xml" ContentType="application/vnd.openxmlformats-officedocument.presentationml.slide+xml"/>
  <Default Extension="jpeg" ContentType="image/jpeg"/>
  <Override PartName="/ppt/viewProps.xml" ContentType="application/vnd.openxmlformats-officedocument.presentationml.viewProps+xml"/>
  <Override PartName="/ppt/slides/slide47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0.xml" ContentType="application/vnd.openxmlformats-officedocument.presentationml.slide+xml"/>
  <Override PartName="/ppt/theme/theme2.xml" ContentType="application/vnd.openxmlformats-officedocument.theme+xml"/>
  <Override PartName="/ppt/slides/slide23.xml" ContentType="application/vnd.openxmlformats-officedocument.presentationml.slide+xml"/>
  <Override PartName="/ppt/slides/slide39.xml" ContentType="application/vnd.openxmlformats-officedocument.presentationml.slide+xml"/>
  <Override PartName="/ppt/slides/slide7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5.xml" ContentType="application/vnd.openxmlformats-officedocument.presentationml.slide+xml"/>
  <Override PartName="/ppt/slides/slide46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9.xml" ContentType="application/vnd.openxmlformats-officedocument.presentationml.slide+xml"/>
  <Override PartName="/ppt/slides/slide55.xml" ContentType="application/vnd.openxmlformats-officedocument.presentationml.slide+xml"/>
  <Override PartName="/ppt/theme/theme1.xml" ContentType="application/vnd.openxmlformats-officedocument.theme+xml"/>
  <Override PartName="/ppt/slides/slide22.xml" ContentType="application/vnd.openxmlformats-officedocument.presentationml.slide+xml"/>
  <Override PartName="/ppt/slides/slide38.xml" ContentType="application/vnd.openxmlformats-officedocument.presentationml.slide+xml"/>
  <Default Extension="gif" ContentType="image/gif"/>
  <Override PartName="/ppt/slides/slide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6.xml" ContentType="application/vnd.openxmlformats-officedocument.presentationml.slideLayout+xml"/>
  <Override PartName="/ppt/slides/slide31.xml" ContentType="application/vnd.openxmlformats-officedocument.presentationml.slide+xml"/>
  <Default Extension="bin" ContentType="application/vnd.openxmlformats-officedocument.presentationml.printerSettings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>
  <p:sldMasterIdLst>
    <p:sldMasterId id="2147483648" r:id="rId1"/>
  </p:sldMasterIdLst>
  <p:notesMasterIdLst>
    <p:notesMasterId r:id="rId57"/>
  </p:notesMasterIdLst>
  <p:handoutMasterIdLst>
    <p:handoutMasterId r:id="rId58"/>
  </p:handoutMasterIdLst>
  <p:sldIdLst>
    <p:sldId id="616" r:id="rId2"/>
    <p:sldId id="617" r:id="rId3"/>
    <p:sldId id="618" r:id="rId4"/>
    <p:sldId id="619" r:id="rId5"/>
    <p:sldId id="620" r:id="rId6"/>
    <p:sldId id="640" r:id="rId7"/>
    <p:sldId id="621" r:id="rId8"/>
    <p:sldId id="622" r:id="rId9"/>
    <p:sldId id="623" r:id="rId10"/>
    <p:sldId id="624" r:id="rId11"/>
    <p:sldId id="641" r:id="rId12"/>
    <p:sldId id="642" r:id="rId13"/>
    <p:sldId id="643" r:id="rId14"/>
    <p:sldId id="670" r:id="rId15"/>
    <p:sldId id="671" r:id="rId16"/>
    <p:sldId id="629" r:id="rId17"/>
    <p:sldId id="655" r:id="rId18"/>
    <p:sldId id="656" r:id="rId19"/>
    <p:sldId id="626" r:id="rId20"/>
    <p:sldId id="627" r:id="rId21"/>
    <p:sldId id="628" r:id="rId22"/>
    <p:sldId id="635" r:id="rId23"/>
    <p:sldId id="657" r:id="rId24"/>
    <p:sldId id="658" r:id="rId25"/>
    <p:sldId id="659" r:id="rId26"/>
    <p:sldId id="660" r:id="rId27"/>
    <p:sldId id="661" r:id="rId28"/>
    <p:sldId id="662" r:id="rId29"/>
    <p:sldId id="633" r:id="rId30"/>
    <p:sldId id="630" r:id="rId31"/>
    <p:sldId id="631" r:id="rId32"/>
    <p:sldId id="632" r:id="rId33"/>
    <p:sldId id="634" r:id="rId34"/>
    <p:sldId id="637" r:id="rId35"/>
    <p:sldId id="644" r:id="rId36"/>
    <p:sldId id="645" r:id="rId37"/>
    <p:sldId id="646" r:id="rId38"/>
    <p:sldId id="649" r:id="rId39"/>
    <p:sldId id="647" r:id="rId40"/>
    <p:sldId id="648" r:id="rId41"/>
    <p:sldId id="636" r:id="rId42"/>
    <p:sldId id="638" r:id="rId43"/>
    <p:sldId id="650" r:id="rId44"/>
    <p:sldId id="651" r:id="rId45"/>
    <p:sldId id="652" r:id="rId46"/>
    <p:sldId id="663" r:id="rId47"/>
    <p:sldId id="653" r:id="rId48"/>
    <p:sldId id="654" r:id="rId49"/>
    <p:sldId id="664" r:id="rId50"/>
    <p:sldId id="672" r:id="rId51"/>
    <p:sldId id="667" r:id="rId52"/>
    <p:sldId id="665" r:id="rId53"/>
    <p:sldId id="666" r:id="rId54"/>
    <p:sldId id="668" r:id="rId55"/>
    <p:sldId id="669" r:id="rId56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lrMru>
    <a:srgbClr val="FF9933"/>
    <a:srgbClr val="FFCC99"/>
    <a:srgbClr val="CCFF99"/>
    <a:srgbClr val="CC99FF"/>
    <a:srgbClr val="000066"/>
    <a:srgbClr val="996600"/>
    <a:srgbClr val="4D6997"/>
    <a:srgbClr val="663300"/>
  </p:clrMru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 horzBarState="maximized">
    <p:restoredLeft sz="14505" autoAdjust="0"/>
    <p:restoredTop sz="75202" autoAdjust="0"/>
  </p:normalViewPr>
  <p:slideViewPr>
    <p:cSldViewPr>
      <p:cViewPr>
        <p:scale>
          <a:sx n="125" d="100"/>
          <a:sy n="125" d="100"/>
        </p:scale>
        <p:origin x="-1176" y="-3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notesMaster" Target="notesMasters/notesMaster1.xml"/><Relationship Id="rId58" Type="http://schemas.openxmlformats.org/officeDocument/2006/relationships/handoutMaster" Target="handoutMasters/handoutMaster1.xml"/><Relationship Id="rId59" Type="http://schemas.openxmlformats.org/officeDocument/2006/relationships/printerSettings" Target="printerSettings/printerSettings1.bin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presProps" Target="presProps.xml"/><Relationship Id="rId61" Type="http://schemas.openxmlformats.org/officeDocument/2006/relationships/viewProps" Target="viewProps.xml"/><Relationship Id="rId62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E5DFF91-540F-6545-B8CA-090F96911F3B}" type="slidenum">
              <a:rPr lang="en-US"/>
              <a:pPr/>
              <a:t>18</a:t>
            </a:fld>
            <a:endParaRPr lang="en-US"/>
          </a:p>
        </p:txBody>
      </p:sp>
      <p:sp>
        <p:nvSpPr>
          <p:cNvPr id="63491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349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D008DD0D-9C77-4745-9C6B-F88F47857FDA}" type="slidenum">
              <a:rPr lang="en-US"/>
              <a:pPr/>
              <a:t>26</a:t>
            </a:fld>
            <a:endParaRPr lang="en-US"/>
          </a:p>
        </p:txBody>
      </p:sp>
      <p:sp>
        <p:nvSpPr>
          <p:cNvPr id="64515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45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4E195BAC-9425-7143-9A67-501933EDE50D}" type="slidenum">
              <a:rPr lang="en-US"/>
              <a:pPr/>
              <a:t>41</a:t>
            </a:fld>
            <a:endParaRPr lang="en-US"/>
          </a:p>
        </p:txBody>
      </p:sp>
      <p:sp>
        <p:nvSpPr>
          <p:cNvPr id="65539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554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5716AAA-B5DE-0C4F-8CE7-B696C77BC7DA}" type="slidenum">
              <a:rPr lang="en-US"/>
              <a:pPr/>
              <a:t>43</a:t>
            </a:fld>
            <a:endParaRPr lang="en-US"/>
          </a:p>
        </p:txBody>
      </p:sp>
      <p:sp>
        <p:nvSpPr>
          <p:cNvPr id="66563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656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120C9A4B-8A21-064A-B49A-96AF3D11EA9B}" type="slidenum">
              <a:rPr lang="en-US"/>
              <a:pPr/>
              <a:t>44</a:t>
            </a:fld>
            <a:endParaRPr lang="en-US"/>
          </a:p>
        </p:txBody>
      </p:sp>
      <p:sp>
        <p:nvSpPr>
          <p:cNvPr id="67587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75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CD298E-47F8-6246-9BAF-72094E46842F}" type="slidenum">
              <a:rPr lang="en-US"/>
              <a:pPr/>
              <a:t>45</a:t>
            </a:fld>
            <a:endParaRPr lang="en-US"/>
          </a:p>
        </p:txBody>
      </p:sp>
      <p:sp>
        <p:nvSpPr>
          <p:cNvPr id="68611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6CD298E-47F8-6246-9BAF-72094E46842F}" type="slidenum">
              <a:rPr lang="en-US"/>
              <a:pPr/>
              <a:t>50</a:t>
            </a:fld>
            <a:endParaRPr lang="en-US"/>
          </a:p>
        </p:txBody>
      </p:sp>
      <p:sp>
        <p:nvSpPr>
          <p:cNvPr id="68611" name="Rectangle 2"/>
          <p:cNvSpPr>
            <a:spLocks noRot="1" noChangeArrowheads="1" noTextEdit="1"/>
          </p:cNvSpPr>
          <p:nvPr>
            <p:ph type="sldImg"/>
          </p:nvPr>
        </p:nvSpPr>
        <p:spPr>
          <a:xfrm>
            <a:off x="1266825" y="727075"/>
            <a:ext cx="4783138" cy="3586163"/>
          </a:xfrm>
          <a:ln w="12700" cap="flat">
            <a:solidFill>
              <a:schemeClr val="tx1"/>
            </a:solidFill>
          </a:ln>
        </p:spPr>
      </p:sp>
      <p:sp>
        <p:nvSpPr>
          <p:cNvPr id="686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74920" y="4560857"/>
            <a:ext cx="5365361" cy="4320294"/>
          </a:xfrm>
          <a:noFill/>
          <a:ln/>
        </p:spPr>
        <p:txBody>
          <a:bodyPr lIns="95627" tIns="46975" rIns="95627" bIns="46975"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jpeg"/><Relationship Id="rId3" Type="http://schemas.openxmlformats.org/officeDocument/2006/relationships/image" Target="../media/image17.w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w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228600" y="1219200"/>
            <a:ext cx="807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r" eaLnBrk="1" hangingPunct="1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INFM 603: Information Technology and Organizational Context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495800" y="3962400"/>
            <a:ext cx="38862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Jimmy Lin</a:t>
            </a:r>
          </a:p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The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iSchool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University of Maryland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endParaRPr lang="en-U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>
              <a:tabLst>
                <a:tab pos="2225675" algn="l"/>
              </a:tabLst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Thursday, September 6, 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2012</a:t>
            </a: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609600" y="1676400"/>
            <a:ext cx="8305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eaLnBrk="1" hangingPunct="1"/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Session 1: Physical and Web Infrastructure</a:t>
            </a:r>
            <a:endParaRPr lang="en-US" sz="36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7" name="Picture 6" descr="webglobelg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114800"/>
            <a:ext cx="990600" cy="9906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1" descr="IPhoneSeattl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7450" y="254000"/>
            <a:ext cx="4229100" cy="635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315" name="TextBox 3"/>
          <p:cNvSpPr txBox="1">
            <a:spLocks noChangeArrowheads="1"/>
          </p:cNvSpPr>
          <p:nvPr/>
        </p:nvSpPr>
        <p:spPr bwMode="auto">
          <a:xfrm>
            <a:off x="0" y="6629400"/>
            <a:ext cx="12144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Wikipedia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earch.6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1371600"/>
            <a:ext cx="9144000" cy="359664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90789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NY Times (6/14/2006)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000" dirty="0" smtClean="0"/>
              <a:t>(How I got here)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br>
              <a:rPr lang="en-US" dirty="0" smtClean="0"/>
            </a:br>
            <a:r>
              <a:rPr lang="en-US" sz="2000" dirty="0" smtClean="0"/>
              <a:t>(How you got here)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0" y="2590800"/>
            <a:ext cx="9144000" cy="1028700"/>
          </a:xfrm>
        </p:spPr>
        <p:txBody>
          <a:bodyPr/>
          <a:lstStyle/>
          <a:p>
            <a:r>
              <a:rPr lang="en-US" b="0" dirty="0" smtClean="0"/>
              <a:t>This course is about programming</a:t>
            </a:r>
            <a:endParaRPr lang="en-US" sz="2000" b="0" dirty="0"/>
          </a:p>
        </p:txBody>
      </p:sp>
      <p:sp>
        <p:nvSpPr>
          <p:cNvPr id="3" name="Title 3"/>
          <p:cNvSpPr txBox="1">
            <a:spLocks/>
          </p:cNvSpPr>
          <p:nvPr/>
        </p:nvSpPr>
        <p:spPr bwMode="auto">
          <a:xfrm>
            <a:off x="0" y="3048000"/>
            <a:ext cx="91440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(but the goal is not to make you into a programmer)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heetah_taken_at_the_Maasai_Mara_National_Reserve_in_Keny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0287001" cy="6886576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29400"/>
            <a:ext cx="178134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(Cheetah</a:t>
            </a:r>
            <a:endParaRPr lang="en-US" sz="1000" b="0" dirty="0"/>
          </a:p>
        </p:txBody>
      </p:sp>
      <p:sp>
        <p:nvSpPr>
          <p:cNvPr id="4" name="Title 3"/>
          <p:cNvSpPr txBox="1">
            <a:spLocks/>
          </p:cNvSpPr>
          <p:nvPr/>
        </p:nvSpPr>
        <p:spPr bwMode="auto">
          <a:xfrm>
            <a:off x="381000" y="304800"/>
            <a:ext cx="24384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Agility</a:t>
            </a:r>
            <a:endParaRPr kumimoji="0" lang="en-US" sz="40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computer?</a:t>
            </a:r>
            <a:endParaRPr lang="en-US" dirty="0"/>
          </a:p>
        </p:txBody>
      </p:sp>
      <p:sp>
        <p:nvSpPr>
          <p:cNvPr id="17411" name="Rectangle 2"/>
          <p:cNvSpPr>
            <a:spLocks noChangeArrowheads="1"/>
          </p:cNvSpPr>
          <p:nvPr/>
        </p:nvSpPr>
        <p:spPr bwMode="auto">
          <a:xfrm>
            <a:off x="1447800" y="1676400"/>
            <a:ext cx="61722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 anchorCtr="1">
            <a:prstTxWarp prst="textNoShape">
              <a:avLst/>
            </a:prstTxWarp>
          </a:bodyPr>
          <a:lstStyle/>
          <a:p>
            <a:r>
              <a:rPr lang="en-US" sz="2400">
                <a:solidFill>
                  <a:srgbClr val="000000"/>
                </a:solidFill>
              </a:rPr>
              <a:t>Memory</a:t>
            </a:r>
          </a:p>
        </p:txBody>
      </p:sp>
      <p:sp>
        <p:nvSpPr>
          <p:cNvPr id="17412" name="Rectangle 4"/>
          <p:cNvSpPr>
            <a:spLocks noChangeArrowheads="1"/>
          </p:cNvSpPr>
          <p:nvPr/>
        </p:nvSpPr>
        <p:spPr bwMode="auto">
          <a:xfrm>
            <a:off x="1447800" y="3429000"/>
            <a:ext cx="6172200" cy="685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 anchorCtr="1">
            <a:prstTxWarp prst="textNoShape">
              <a:avLst/>
            </a:prstTxWarp>
          </a:bodyPr>
          <a:lstStyle/>
          <a:p>
            <a:r>
              <a:rPr lang="en-US" sz="2400">
                <a:solidFill>
                  <a:srgbClr val="000000"/>
                </a:solidFill>
              </a:rPr>
              <a:t>Processor</a:t>
            </a:r>
          </a:p>
        </p:txBody>
      </p:sp>
      <p:cxnSp>
        <p:nvCxnSpPr>
          <p:cNvPr id="17413" name="Straight Arrow Connector 6"/>
          <p:cNvCxnSpPr>
            <a:cxnSpLocks noChangeShapeType="1"/>
          </p:cNvCxnSpPr>
          <p:nvPr/>
        </p:nvCxnSpPr>
        <p:spPr bwMode="auto">
          <a:xfrm rot="5400000" flipH="1" flipV="1">
            <a:off x="2820194" y="2896394"/>
            <a:ext cx="1066800" cy="1588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cxnSp>
        <p:nvCxnSpPr>
          <p:cNvPr id="17414" name="Straight Arrow Connector 8"/>
          <p:cNvCxnSpPr>
            <a:cxnSpLocks noChangeShapeType="1"/>
          </p:cNvCxnSpPr>
          <p:nvPr/>
        </p:nvCxnSpPr>
        <p:spPr bwMode="auto">
          <a:xfrm rot="5400000">
            <a:off x="5180807" y="2896394"/>
            <a:ext cx="1066800" cy="1587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cxnSp>
        <p:nvCxnSpPr>
          <p:cNvPr id="17415" name="Straight Arrow Connector 9"/>
          <p:cNvCxnSpPr>
            <a:cxnSpLocks noChangeShapeType="1"/>
          </p:cNvCxnSpPr>
          <p:nvPr/>
        </p:nvCxnSpPr>
        <p:spPr bwMode="auto">
          <a:xfrm rot="5400000" flipH="1" flipV="1">
            <a:off x="5180807" y="4647406"/>
            <a:ext cx="1066800" cy="1587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cxnSp>
        <p:nvCxnSpPr>
          <p:cNvPr id="17416" name="Straight Arrow Connector 10"/>
          <p:cNvCxnSpPr>
            <a:cxnSpLocks noChangeShapeType="1"/>
          </p:cNvCxnSpPr>
          <p:nvPr/>
        </p:nvCxnSpPr>
        <p:spPr bwMode="auto">
          <a:xfrm rot="5400000">
            <a:off x="2820194" y="4647406"/>
            <a:ext cx="1066800" cy="1588"/>
          </a:xfrm>
          <a:prstGeom prst="straightConnector1">
            <a:avLst/>
          </a:prstGeom>
          <a:noFill/>
          <a:ln w="38100">
            <a:solidFill>
              <a:schemeClr val="bg1"/>
            </a:solidFill>
            <a:round/>
            <a:headEnd/>
            <a:tailEnd type="arrow" w="med" len="med"/>
          </a:ln>
        </p:spPr>
      </p:cxnSp>
      <p:sp>
        <p:nvSpPr>
          <p:cNvPr id="17417" name="TextBox 11"/>
          <p:cNvSpPr txBox="1">
            <a:spLocks noChangeArrowheads="1"/>
          </p:cNvSpPr>
          <p:nvPr/>
        </p:nvSpPr>
        <p:spPr bwMode="auto">
          <a:xfrm>
            <a:off x="2743200" y="5257800"/>
            <a:ext cx="119062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Output</a:t>
            </a:r>
          </a:p>
        </p:txBody>
      </p:sp>
      <p:sp>
        <p:nvSpPr>
          <p:cNvPr id="17418" name="TextBox 12"/>
          <p:cNvSpPr txBox="1">
            <a:spLocks noChangeArrowheads="1"/>
          </p:cNvSpPr>
          <p:nvPr/>
        </p:nvSpPr>
        <p:spPr bwMode="auto">
          <a:xfrm>
            <a:off x="5257800" y="5257800"/>
            <a:ext cx="935038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400">
                <a:solidFill>
                  <a:srgbClr val="000000"/>
                </a:solidFill>
              </a:rPr>
              <a:t>Input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/>
              <a:t>The Processing Cycle</a:t>
            </a:r>
          </a:p>
        </p:txBody>
      </p:sp>
      <p:sp>
        <p:nvSpPr>
          <p:cNvPr id="184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/>
              <a:t>Input comes from somewhere</a:t>
            </a:r>
          </a:p>
          <a:p>
            <a:pPr lvl="1"/>
            <a:r>
              <a:rPr lang="en-US" dirty="0"/>
              <a:t>Keyboard, mouse,</a:t>
            </a:r>
            <a:r>
              <a:rPr lang="en-US" dirty="0" smtClean="0"/>
              <a:t> touchpad, touch screen, microphone</a:t>
            </a:r>
            <a:r>
              <a:rPr lang="en-US" dirty="0"/>
              <a:t>, camera, …</a:t>
            </a:r>
          </a:p>
          <a:p>
            <a:pPr lvl="1"/>
            <a:r>
              <a:rPr lang="en-US" dirty="0"/>
              <a:t>Fetch data from memory</a:t>
            </a:r>
          </a:p>
          <a:p>
            <a:r>
              <a:rPr lang="en-US" dirty="0"/>
              <a:t>The computer does something with it</a:t>
            </a:r>
          </a:p>
          <a:p>
            <a:pPr lvl="1"/>
            <a:r>
              <a:rPr lang="en-US" dirty="0"/>
              <a:t>Add, subtract, multiply, etc.</a:t>
            </a:r>
          </a:p>
          <a:p>
            <a:r>
              <a:rPr lang="en-US" dirty="0"/>
              <a:t>Output goes somewhere</a:t>
            </a:r>
          </a:p>
          <a:p>
            <a:pPr lvl="1"/>
            <a:r>
              <a:rPr lang="en-US" dirty="0"/>
              <a:t>Monitor, speaker, printer, robot controls, …</a:t>
            </a:r>
          </a:p>
          <a:p>
            <a:pPr lvl="1"/>
            <a:r>
              <a:rPr lang="en-US" dirty="0"/>
              <a:t>Store data back into memory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0" y="6629400"/>
            <a:ext cx="90464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Intel</a:t>
            </a:r>
            <a:endParaRPr lang="en-US" sz="1000" b="0" dirty="0">
              <a:solidFill>
                <a:srgbClr val="000000"/>
              </a:solidFill>
            </a:endParaRPr>
          </a:p>
        </p:txBody>
      </p:sp>
      <p:pic>
        <p:nvPicPr>
          <p:cNvPr id="4" name="Picture 3" descr="Intel-718028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0" y="1676400"/>
            <a:ext cx="4181475" cy="359727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brief history…</a:t>
            </a:r>
            <a:br>
              <a:rPr lang="en-US" dirty="0" smtClean="0"/>
            </a:br>
            <a:r>
              <a:rPr lang="en-US" sz="2000" dirty="0" smtClean="0"/>
              <a:t>(How computing got here)</a:t>
            </a:r>
            <a:endParaRPr lang="en-US" sz="20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6" descr="Memory_module_DDRAM_20-03-2006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483" name="TextBox 7"/>
          <p:cNvSpPr txBox="1">
            <a:spLocks noChangeArrowheads="1"/>
          </p:cNvSpPr>
          <p:nvPr/>
        </p:nvSpPr>
        <p:spPr bwMode="auto">
          <a:xfrm>
            <a:off x="0" y="6629400"/>
            <a:ext cx="2764499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(Random-access memory)</a:t>
            </a:r>
            <a:endParaRPr lang="en-US" sz="1000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6" descr="Hard_disk_platters_and_hea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-609600" y="-25400"/>
            <a:ext cx="10363200" cy="690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07" name="TextBox 7"/>
          <p:cNvSpPr txBox="1">
            <a:spLocks noChangeArrowheads="1"/>
          </p:cNvSpPr>
          <p:nvPr/>
        </p:nvSpPr>
        <p:spPr bwMode="auto">
          <a:xfrm>
            <a:off x="0" y="6629400"/>
            <a:ext cx="12144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Wikipedia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Networking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Networking?</a:t>
            </a:r>
          </a:p>
        </p:txBody>
      </p:sp>
      <p:sp>
        <p:nvSpPr>
          <p:cNvPr id="2355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Sharing data</a:t>
            </a:r>
          </a:p>
          <a:p>
            <a:r>
              <a:rPr lang="en-US"/>
              <a:t>Sharing hardware</a:t>
            </a:r>
          </a:p>
          <a:p>
            <a:r>
              <a:rPr lang="en-US"/>
              <a:t>Sharing software</a:t>
            </a:r>
          </a:p>
          <a:p>
            <a:r>
              <a:rPr lang="en-US"/>
              <a:t>Increasing robustness</a:t>
            </a:r>
          </a:p>
          <a:p>
            <a:r>
              <a:rPr lang="en-US"/>
              <a:t>Facilitating communications</a:t>
            </a:r>
          </a:p>
          <a:p>
            <a:r>
              <a:rPr lang="en-US"/>
              <a:t>Facilitating commerce</a:t>
            </a:r>
          </a:p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3"/>
          <p:cNvSpPr>
            <a:spLocks noChangeArrowheads="1"/>
          </p:cNvSpPr>
          <p:nvPr/>
        </p:nvSpPr>
        <p:spPr bwMode="auto">
          <a:xfrm>
            <a:off x="152400" y="2362200"/>
            <a:ext cx="8839200" cy="175432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How did it all start?</a:t>
            </a:r>
          </a:p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How did it evolve?</a:t>
            </a:r>
          </a:p>
          <a:p>
            <a:pPr algn="ctr"/>
            <a:r>
              <a:rPr lang="en-US" sz="3600" b="0" dirty="0">
                <a:solidFill>
                  <a:srgbClr val="000000"/>
                </a:solidFill>
                <a:latin typeface="Gill Sans"/>
                <a:cs typeface="Gill Sans"/>
              </a:rPr>
              <a:t>How did we get here?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Packet vs. Circuit Networks</a:t>
            </a: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Telephone system (“circuit-switched”)</a:t>
            </a:r>
          </a:p>
          <a:p>
            <a:pPr lvl="1"/>
            <a:r>
              <a:rPr lang="en-US"/>
              <a:t>Fixed connection between caller and called</a:t>
            </a:r>
          </a:p>
          <a:p>
            <a:pPr lvl="1"/>
            <a:r>
              <a:rPr lang="en-US"/>
              <a:t>High network load results in busy signals</a:t>
            </a:r>
          </a:p>
          <a:p>
            <a:r>
              <a:rPr lang="en-US"/>
              <a:t>Internet (“packet-switched”)</a:t>
            </a:r>
          </a:p>
          <a:p>
            <a:pPr lvl="1"/>
            <a:r>
              <a:rPr lang="en-US"/>
              <a:t>Each transmission is broken up into pieces and routed separately</a:t>
            </a:r>
          </a:p>
          <a:p>
            <a:pPr lvl="1"/>
            <a:r>
              <a:rPr lang="en-US"/>
              <a:t>High network load results in long delays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/>
              <a:t>Packet Switching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>
                <a:solidFill>
                  <a:srgbClr val="000000"/>
                </a:solidFill>
              </a:rPr>
              <a:t>Break long messages into short “packets”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Keeps one user from hogging a line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Each packet is tagged with where it’s going</a:t>
            </a:r>
          </a:p>
          <a:p>
            <a:r>
              <a:rPr lang="en-US" dirty="0">
                <a:solidFill>
                  <a:srgbClr val="000000"/>
                </a:solidFill>
              </a:rPr>
              <a:t>Route each packet separately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Each packet often takes a different route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Packets often arrive out of order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Receiver must reconstruct original message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How do packet-switched networks deal with continuous data?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What happens when packets are lost?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 Networks Types</a:t>
            </a:r>
          </a:p>
        </p:txBody>
      </p:sp>
      <p:sp>
        <p:nvSpPr>
          <p:cNvPr id="2765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Local Area Networks (LANs)</a:t>
            </a:r>
          </a:p>
          <a:p>
            <a:pPr lvl="1"/>
            <a:r>
              <a:rPr lang="en-US" dirty="0"/>
              <a:t>Connections within a building or a small area</a:t>
            </a:r>
          </a:p>
          <a:p>
            <a:pPr lvl="1"/>
            <a:r>
              <a:rPr lang="en-US" dirty="0"/>
              <a:t>Wireless or wired</a:t>
            </a:r>
            <a:endParaRPr lang="en-US" dirty="0" smtClean="0"/>
          </a:p>
          <a:p>
            <a:r>
              <a:rPr lang="en-US" dirty="0" smtClean="0"/>
              <a:t>Wide </a:t>
            </a:r>
            <a:r>
              <a:rPr lang="en-US" dirty="0"/>
              <a:t>Area Networks (WANs)</a:t>
            </a:r>
          </a:p>
          <a:p>
            <a:pPr lvl="1"/>
            <a:r>
              <a:rPr lang="en-US" dirty="0"/>
              <a:t>Connections between multiple </a:t>
            </a:r>
            <a:r>
              <a:rPr lang="en-US" dirty="0" smtClean="0"/>
              <a:t>LANs</a:t>
            </a:r>
          </a:p>
          <a:p>
            <a:pPr lvl="1"/>
            <a:r>
              <a:rPr lang="en-US" dirty="0"/>
              <a:t>May cover thousands of square miles</a:t>
            </a:r>
          </a:p>
          <a:p>
            <a:r>
              <a:rPr lang="en-US" dirty="0"/>
              <a:t>The Internet</a:t>
            </a:r>
          </a:p>
          <a:p>
            <a:pPr lvl="1"/>
            <a:r>
              <a:rPr lang="en-US" dirty="0"/>
              <a:t>Collection of WANs across multiple organizations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Internet</a:t>
            </a:r>
          </a:p>
        </p:txBody>
      </p:sp>
      <p:sp>
        <p:nvSpPr>
          <p:cNvPr id="2867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Global collection of public networks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Private networks are often called “intranets”</a:t>
            </a:r>
          </a:p>
          <a:p>
            <a:r>
              <a:rPr lang="en-US" dirty="0">
                <a:solidFill>
                  <a:srgbClr val="000000"/>
                </a:solidFill>
              </a:rPr>
              <a:t>Use of shared protocols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TCP/IP (Transmission Control Protocol/Internet Protocol):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basis for communication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DNS (Domain Name Service):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basis for naming computers on the network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HTTP (</a:t>
            </a:r>
            <a:r>
              <a:rPr lang="en-US" dirty="0" err="1">
                <a:solidFill>
                  <a:srgbClr val="000000"/>
                </a:solidFill>
              </a:rPr>
              <a:t>HyperText</a:t>
            </a:r>
            <a:r>
              <a:rPr lang="en-US" dirty="0">
                <a:solidFill>
                  <a:srgbClr val="000000"/>
                </a:solidFill>
              </a:rPr>
              <a:t> Transfer Protocol): 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000000"/>
                </a:solidFill>
              </a:rPr>
              <a:t>World Wide Web</a:t>
            </a:r>
          </a:p>
          <a:p>
            <a:r>
              <a:rPr lang="en-US" dirty="0">
                <a:solidFill>
                  <a:srgbClr val="000000"/>
                </a:solidFill>
              </a:rPr>
              <a:t>Next week: how does all of this work?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Characterizing Computing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 descr="wanted-computer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714500" y="1447800"/>
            <a:ext cx="5715000" cy="396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Trends in Computing: #1</a:t>
            </a:r>
          </a:p>
        </p:txBody>
      </p:sp>
      <p:sp>
        <p:nvSpPr>
          <p:cNvPr id="30723" name="Line 4"/>
          <p:cNvSpPr>
            <a:spLocks noChangeShapeType="1"/>
          </p:cNvSpPr>
          <p:nvPr/>
        </p:nvSpPr>
        <p:spPr bwMode="auto">
          <a:xfrm flipV="1">
            <a:off x="1676400" y="1447800"/>
            <a:ext cx="6172200" cy="4267200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Trends in Computing: #2</a:t>
            </a:r>
          </a:p>
        </p:txBody>
      </p:sp>
      <p:sp>
        <p:nvSpPr>
          <p:cNvPr id="31747" name="Line 5"/>
          <p:cNvSpPr>
            <a:spLocks noChangeShapeType="1"/>
          </p:cNvSpPr>
          <p:nvPr/>
        </p:nvSpPr>
        <p:spPr bwMode="auto">
          <a:xfrm>
            <a:off x="1676400" y="1447800"/>
            <a:ext cx="6172200" cy="4267200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Trends in Computing: #3</a:t>
            </a:r>
          </a:p>
        </p:txBody>
      </p:sp>
      <p:sp>
        <p:nvSpPr>
          <p:cNvPr id="32771" name="Line 3"/>
          <p:cNvSpPr>
            <a:spLocks noChangeShapeType="1"/>
          </p:cNvSpPr>
          <p:nvPr/>
        </p:nvSpPr>
        <p:spPr bwMode="auto">
          <a:xfrm>
            <a:off x="4114800" y="2057400"/>
            <a:ext cx="3733800" cy="2590800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 type="triangle" w="med" len="med"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772" name="Line 4"/>
          <p:cNvSpPr>
            <a:spLocks noChangeShapeType="1"/>
          </p:cNvSpPr>
          <p:nvPr/>
        </p:nvSpPr>
        <p:spPr bwMode="auto">
          <a:xfrm flipV="1">
            <a:off x="1828800" y="2057400"/>
            <a:ext cx="2362200" cy="2743200"/>
          </a:xfrm>
          <a:prstGeom prst="line">
            <a:avLst/>
          </a:prstGeom>
          <a:noFill/>
          <a:ln w="152400">
            <a:solidFill>
              <a:srgbClr val="FF0000"/>
            </a:solidFill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Ways to characterize computing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big?</a:t>
            </a:r>
          </a:p>
          <a:p>
            <a:r>
              <a:rPr lang="en-US" dirty="0" smtClean="0"/>
              <a:t>How fast?</a:t>
            </a:r>
          </a:p>
          <a:p>
            <a:r>
              <a:rPr lang="en-US" dirty="0" smtClean="0"/>
              <a:t>How reliable?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30534" y="5715000"/>
            <a:ext cx="7551466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solidFill>
                  <a:srgbClr val="000000"/>
                </a:solidFill>
                <a:latin typeface="Gill Sans"/>
                <a:cs typeface="Gill Sans"/>
              </a:rPr>
              <a:t>Computing is fundamentally about tradeoffs!</a:t>
            </a:r>
            <a:endParaRPr lang="en-US" sz="32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big?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33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3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146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5843" name="Picture 4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101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3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433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7" name="Picture 4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6388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68" name="Picture 5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47800" y="1752600"/>
            <a:ext cx="20574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152400" y="2819400"/>
            <a:ext cx="8839200" cy="862013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3200" dirty="0">
                <a:solidFill>
                  <a:srgbClr val="000000"/>
                </a:solidFill>
                <a:latin typeface="Gill Sans"/>
                <a:cs typeface="Gill Sans"/>
              </a:rPr>
              <a:t>How many states can </a:t>
            </a:r>
            <a:r>
              <a:rPr lang="en-US" sz="3200" i="1" dirty="0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r>
              <a:rPr lang="en-US" sz="3200" dirty="0">
                <a:solidFill>
                  <a:srgbClr val="000000"/>
                </a:solidFill>
                <a:latin typeface="Gill Sans"/>
                <a:cs typeface="Gill Sans"/>
              </a:rPr>
              <a:t> bits represent?</a:t>
            </a:r>
          </a:p>
          <a:p>
            <a:pPr algn="ctr">
              <a:defRPr/>
            </a:pP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(or the story of 18,446,744,073,709,551,615 grains of rice)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5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430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39" name="Picture 9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9812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0" name="Picture 10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194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1" name="Picture 11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576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2" name="Picture 12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958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3" name="Picture 13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340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4" name="Picture 14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722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9945" name="Picture 15" descr="light-switch-cropped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010400" y="2667000"/>
            <a:ext cx="795338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915" name="Picture 3" descr="C:\Documents and Settings\Jimmy Lin\Local Settings\Temporary Internet Files\Content.IE5\IRCB810D\MCAN01310_0000[1]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65500" y="2667000"/>
            <a:ext cx="5561013" cy="3902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9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 descr="LondonScienceMuseumsReplicaDifferenceEngine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5" name="TextBox 2"/>
          <p:cNvSpPr txBox="1">
            <a:spLocks noChangeArrowheads="1"/>
          </p:cNvSpPr>
          <p:nvPr/>
        </p:nvSpPr>
        <p:spPr bwMode="auto">
          <a:xfrm>
            <a:off x="0" y="6629400"/>
            <a:ext cx="23420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(Difference engine)</a:t>
            </a:r>
            <a:endParaRPr lang="en-US" sz="1000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solidFill>
                  <a:srgbClr val="000000"/>
                </a:solidFill>
              </a:rPr>
              <a:t>Data is represented via an encoding</a:t>
            </a:r>
          </a:p>
        </p:txBody>
      </p:sp>
      <p:sp>
        <p:nvSpPr>
          <p:cNvPr id="40963" name="TextBox 2"/>
          <p:cNvSpPr txBox="1">
            <a:spLocks noChangeArrowheads="1"/>
          </p:cNvSpPr>
          <p:nvPr/>
        </p:nvSpPr>
        <p:spPr bwMode="auto">
          <a:xfrm>
            <a:off x="762000" y="1219200"/>
            <a:ext cx="5948150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American Standard Code for Information Interchange (ASCII)</a:t>
            </a:r>
          </a:p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= standard byte encoding used in </a:t>
            </a:r>
            <a:r>
              <a:rPr lang="en-US" sz="1800" b="0" dirty="0" err="1">
                <a:solidFill>
                  <a:srgbClr val="000000"/>
                </a:solidFill>
                <a:latin typeface="Gill Sans"/>
                <a:cs typeface="Gill Sans"/>
              </a:rPr>
              <a:t>PC’s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40964" name="TextBox 3"/>
          <p:cNvSpPr txBox="1">
            <a:spLocks noChangeArrowheads="1"/>
          </p:cNvSpPr>
          <p:nvPr/>
        </p:nvSpPr>
        <p:spPr bwMode="auto">
          <a:xfrm>
            <a:off x="2590800" y="2057400"/>
            <a:ext cx="1622560" cy="452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01000001	= A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01000010 	= B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01000011 	= C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01000100 	= D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01000101 	= E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01000110 	= F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01000111 	= G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01001000 	= H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01001001 	= I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01001010 	= J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01001011 	= K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01001100 	= L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01001101 	= M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01001110 	= N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01001111 	= O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01010000 	= P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01010001 	= Q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40965" name="TextBox 4"/>
          <p:cNvSpPr txBox="1">
            <a:spLocks noChangeArrowheads="1"/>
          </p:cNvSpPr>
          <p:nvPr/>
        </p:nvSpPr>
        <p:spPr bwMode="auto">
          <a:xfrm>
            <a:off x="4473575" y="2057400"/>
            <a:ext cx="1563249" cy="45243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01100001 	= a</a:t>
            </a: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01100010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b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01100011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c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01100100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d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01100101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e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01100110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f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01100111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g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01101000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01101001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i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01101010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j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01101011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k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01101100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l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01101101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01101110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n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01101111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o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01110000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p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01110001 	= </a:t>
            </a:r>
            <a:r>
              <a:rPr lang="en-US" b="0" dirty="0" err="1">
                <a:solidFill>
                  <a:srgbClr val="000000"/>
                </a:solidFill>
                <a:latin typeface="Gill Sans"/>
                <a:cs typeface="Gill Sans"/>
              </a:rPr>
              <a:t>q</a:t>
            </a:r>
            <a:endParaRPr lang="en-US" b="0" dirty="0">
              <a:solidFill>
                <a:srgbClr val="000000"/>
              </a:solidFill>
              <a:latin typeface="Gill Sans"/>
              <a:cs typeface="Gill Sans"/>
            </a:endParaRPr>
          </a:p>
          <a:p>
            <a:pPr>
              <a:tabLst>
                <a:tab pos="1033463" algn="l"/>
              </a:tabLst>
            </a:pPr>
            <a:r>
              <a:rPr lang="en-US" b="0" dirty="0">
                <a:solidFill>
                  <a:srgbClr val="000000"/>
                </a:solidFill>
                <a:latin typeface="Gill Sans"/>
                <a:cs typeface="Gill Sans"/>
              </a:rPr>
              <a:t>…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/>
              <a:t>Units of Size</a:t>
            </a:r>
          </a:p>
        </p:txBody>
      </p:sp>
      <p:graphicFrame>
        <p:nvGraphicFramePr>
          <p:cNvPr id="713731" name="Group 3"/>
          <p:cNvGraphicFramePr>
            <a:graphicFrameLocks noGrp="1"/>
          </p:cNvGraphicFramePr>
          <p:nvPr>
            <p:ph idx="4294967295"/>
          </p:nvPr>
        </p:nvGraphicFramePr>
        <p:xfrm>
          <a:off x="914400" y="2057400"/>
          <a:ext cx="7543800" cy="2926080"/>
        </p:xfrm>
        <a:graphic>
          <a:graphicData uri="http://schemas.openxmlformats.org/drawingml/2006/table">
            <a:tbl>
              <a:tblPr/>
              <a:tblGrid>
                <a:gridCol w="1985211"/>
                <a:gridCol w="1900989"/>
                <a:gridCol w="36576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Abbreviation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Size (bytes)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bit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1/8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kilobyte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KB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megabyte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20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1,048,576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gigabyte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GB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30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1,073,741,824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terabyte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TB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40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1,099,511,627,776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petabyte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50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1,125,899,906,842,624 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2590800" y="5650468"/>
            <a:ext cx="383898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dirty="0" smtClean="0">
                <a:solidFill>
                  <a:srgbClr val="000000"/>
                </a:solidFill>
                <a:latin typeface="Gill Sans"/>
                <a:cs typeface="Gill Sans"/>
              </a:rPr>
              <a:t>In most cases, it’s okay to approximate!</a:t>
            </a:r>
            <a:endParaRPr lang="en-US" sz="18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fast?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Thinking About</a:t>
            </a:r>
            <a:r>
              <a:rPr lang="en-US" dirty="0" smtClean="0"/>
              <a:t> Speed</a:t>
            </a:r>
            <a:endParaRPr lang="en-US" dirty="0"/>
          </a:p>
        </p:txBody>
      </p:sp>
      <p:sp>
        <p:nvSpPr>
          <p:cNvPr id="46083" name="Rectangle 5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Speed </a:t>
            </a:r>
            <a:r>
              <a:rPr lang="en-US" dirty="0"/>
              <a:t>can be expressed in two ways:</a:t>
            </a:r>
            <a:endParaRPr lang="en-US" dirty="0" smtClean="0"/>
          </a:p>
          <a:p>
            <a:pPr lvl="1"/>
            <a:r>
              <a:rPr lang="en-US" dirty="0" smtClean="0"/>
              <a:t>How </a:t>
            </a:r>
            <a:r>
              <a:rPr lang="en-US" dirty="0"/>
              <a:t>many things can you do in one second?</a:t>
            </a:r>
          </a:p>
          <a:p>
            <a:pPr lvl="1"/>
            <a:r>
              <a:rPr lang="en-US" dirty="0"/>
              <a:t>How long to do something once?</a:t>
            </a:r>
          </a:p>
          <a:p>
            <a:r>
              <a:rPr lang="en-US" dirty="0"/>
              <a:t>Convenient units are typically used</a:t>
            </a:r>
          </a:p>
          <a:p>
            <a:pPr lvl="1"/>
            <a:r>
              <a:rPr lang="en-US" dirty="0"/>
              <a:t>1 GHz instead of 1,000,000,000 Hz</a:t>
            </a:r>
          </a:p>
          <a:p>
            <a:pPr lvl="1"/>
            <a:r>
              <a:rPr lang="en-US" dirty="0"/>
              <a:t>10 microseconds rather than 0.00001 seconds</a:t>
            </a:r>
          </a:p>
          <a:p>
            <a:pPr lvl="1"/>
            <a:r>
              <a:rPr lang="en-US" dirty="0"/>
              <a:t>When comparing</a:t>
            </a:r>
            <a:r>
              <a:rPr lang="en-US" dirty="0" smtClean="0"/>
              <a:t> measurements, </a:t>
            </a:r>
            <a:r>
              <a:rPr lang="en-US" dirty="0"/>
              <a:t>convert units first! 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/>
              <a:t>Units of Frequency</a:t>
            </a:r>
          </a:p>
        </p:txBody>
      </p:sp>
      <p:graphicFrame>
        <p:nvGraphicFramePr>
          <p:cNvPr id="719909" name="Group 37"/>
          <p:cNvGraphicFramePr>
            <a:graphicFrameLocks noGrp="1"/>
          </p:cNvGraphicFramePr>
          <p:nvPr/>
        </p:nvGraphicFramePr>
        <p:xfrm>
          <a:off x="1066800" y="2220913"/>
          <a:ext cx="7239000" cy="1828800"/>
        </p:xfrm>
        <a:graphic>
          <a:graphicData uri="http://schemas.openxmlformats.org/drawingml/2006/table">
            <a:tbl>
              <a:tblPr/>
              <a:tblGrid>
                <a:gridCol w="1905000"/>
                <a:gridCol w="2209800"/>
                <a:gridCol w="31242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Abbreviation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Cycles per second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hertz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kilohertz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KHz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megahertz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6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gigahertz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GHz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>
                <a:solidFill>
                  <a:srgbClr val="000000"/>
                </a:solidFill>
              </a:rPr>
              <a:t>Units of Time</a:t>
            </a:r>
          </a:p>
        </p:txBody>
      </p:sp>
      <p:graphicFrame>
        <p:nvGraphicFramePr>
          <p:cNvPr id="685135" name="Group 79"/>
          <p:cNvGraphicFramePr>
            <a:graphicFrameLocks noGrp="1"/>
          </p:cNvGraphicFramePr>
          <p:nvPr/>
        </p:nvGraphicFramePr>
        <p:xfrm>
          <a:off x="990600" y="1935163"/>
          <a:ext cx="7239000" cy="2560320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  <a:gridCol w="34290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Unit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Abbreviation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Duration (seconds)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sec/s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millisecond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-3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microsecond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-6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nanosecond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ns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-9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picosecond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ps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-12</a:t>
                      </a: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femtosecond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10</a:t>
                      </a:r>
                      <a:r>
                        <a:rPr kumimoji="0" lang="en-US" sz="1800" b="0" i="0" u="none" strike="noStrike" cap="none" normalizeH="0" baseline="3000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-15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 = 1/1,000,000,000,000,000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122989" y="5431939"/>
            <a:ext cx="111601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dirty="0">
                <a:solidFill>
                  <a:srgbClr val="000000"/>
                </a:solidFill>
                <a:latin typeface="Gill Sans"/>
                <a:cs typeface="Gill Sans"/>
              </a:rPr>
              <a:t>0.3048 </a:t>
            </a:r>
            <a:r>
              <a:rPr lang="en-US" dirty="0" err="1">
                <a:solidFill>
                  <a:srgbClr val="000000"/>
                </a:solidFill>
                <a:latin typeface="Gill Sans"/>
                <a:cs typeface="Gill Sans"/>
              </a:rPr>
              <a:t>m</a:t>
            </a:r>
            <a:endParaRPr lang="en-US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855789" y="5416550"/>
            <a:ext cx="4407276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How far does light travel in one nanosecond?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fast can we compute?</a:t>
            </a:r>
            <a:endParaRPr lang="en-US" dirty="0"/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Computation speed is limited by two factors:</a:t>
            </a:r>
          </a:p>
          <a:p>
            <a:pPr lvl="1"/>
            <a:r>
              <a:rPr lang="en-US" dirty="0" smtClean="0"/>
              <a:t>Getting data to the CPU</a:t>
            </a:r>
          </a:p>
          <a:p>
            <a:pPr lvl="1"/>
            <a:r>
              <a:rPr lang="en-US" dirty="0" smtClean="0"/>
              <a:t>Operating on the data in the CPU</a:t>
            </a:r>
          </a:p>
          <a:p>
            <a:r>
              <a:rPr lang="en-US" dirty="0" smtClean="0"/>
              <a:t>Two </a:t>
            </a:r>
            <a:r>
              <a:rPr lang="en-US" dirty="0"/>
              <a:t>parts of moving data from here to there:</a:t>
            </a:r>
            <a:endParaRPr lang="en-US" dirty="0" smtClean="0"/>
          </a:p>
          <a:p>
            <a:pPr lvl="1"/>
            <a:r>
              <a:rPr lang="en-US" dirty="0" smtClean="0"/>
              <a:t>The delay between two locations</a:t>
            </a:r>
          </a:p>
          <a:p>
            <a:pPr lvl="1"/>
            <a:r>
              <a:rPr lang="en-US" dirty="0" smtClean="0"/>
              <a:t>Amount of data you can move within a given amount of time</a:t>
            </a:r>
          </a:p>
          <a:p>
            <a:r>
              <a:rPr lang="en-US" dirty="0"/>
              <a:t>Fundamentally, there’s no difference:</a:t>
            </a:r>
          </a:p>
          <a:p>
            <a:pPr lvl="1"/>
            <a:r>
              <a:rPr lang="en-US" dirty="0"/>
              <a:t>Moving data from the processor to RAM</a:t>
            </a:r>
          </a:p>
          <a:p>
            <a:pPr lvl="1"/>
            <a:r>
              <a:rPr lang="en-US" dirty="0"/>
              <a:t>Saving a file to disk</a:t>
            </a:r>
            <a:endParaRPr lang="en-US" dirty="0" smtClean="0"/>
          </a:p>
          <a:p>
            <a:pPr lvl="1"/>
            <a:r>
              <a:rPr lang="en-US" dirty="0" smtClean="0"/>
              <a:t>Watching Netflix</a:t>
            </a:r>
          </a:p>
          <a:p>
            <a:pPr lvl="1"/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5" name="TextBox 2"/>
          <p:cNvSpPr txBox="1">
            <a:spLocks noChangeArrowheads="1"/>
          </p:cNvSpPr>
          <p:nvPr/>
        </p:nvSpPr>
        <p:spPr bwMode="auto">
          <a:xfrm>
            <a:off x="1119405" y="838200"/>
            <a:ext cx="1458853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Latency</a:t>
            </a:r>
          </a:p>
        </p:txBody>
      </p:sp>
      <p:sp>
        <p:nvSpPr>
          <p:cNvPr id="59396" name="TextBox 3"/>
          <p:cNvSpPr txBox="1">
            <a:spLocks noChangeArrowheads="1"/>
          </p:cNvSpPr>
          <p:nvPr/>
        </p:nvSpPr>
        <p:spPr bwMode="auto">
          <a:xfrm>
            <a:off x="5907026" y="5257800"/>
            <a:ext cx="1941357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3200" b="0" dirty="0">
                <a:solidFill>
                  <a:srgbClr val="000000"/>
                </a:solidFill>
                <a:latin typeface="Gill Sans"/>
                <a:cs typeface="Gill Sans"/>
              </a:rPr>
              <a:t>Bandwidth</a:t>
            </a:r>
          </a:p>
        </p:txBody>
      </p:sp>
      <p:pic>
        <p:nvPicPr>
          <p:cNvPr id="5" name="Picture 4" descr="MC900323161.WM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1620829"/>
            <a:ext cx="2743200" cy="3713171"/>
          </a:xfrm>
          <a:prstGeom prst="rect">
            <a:avLst/>
          </a:prstGeom>
        </p:spPr>
      </p:pic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609600" y="1276290"/>
            <a:ext cx="2478463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Units in terms of time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5198524" y="5715000"/>
            <a:ext cx="3358361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 b="0" dirty="0" smtClean="0">
                <a:solidFill>
                  <a:srgbClr val="000000"/>
                </a:solidFill>
                <a:latin typeface="Gill Sans"/>
                <a:cs typeface="Gill Sans"/>
              </a:rPr>
              <a:t>Units in terms of size per time</a:t>
            </a:r>
            <a:endParaRPr lang="en-US" sz="20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Point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What’s more important: latency or bandwidth?</a:t>
            </a:r>
          </a:p>
          <a:p>
            <a:pPr lvl="1"/>
            <a:r>
              <a:rPr lang="en-US"/>
              <a:t>Streaming audio (e.g., NPR broadcast over Web)</a:t>
            </a:r>
          </a:p>
          <a:p>
            <a:pPr lvl="1"/>
            <a:r>
              <a:rPr lang="en-US"/>
              <a:t>Streaming video (e.g., CNN broadcast over Web)</a:t>
            </a:r>
          </a:p>
          <a:p>
            <a:pPr lvl="1"/>
            <a:r>
              <a:rPr lang="en-US"/>
              <a:t>Audio chat</a:t>
            </a:r>
          </a:p>
          <a:p>
            <a:pPr lvl="1"/>
            <a:r>
              <a:rPr lang="en-US"/>
              <a:t>Video conferencing</a:t>
            </a:r>
          </a:p>
          <a:p>
            <a:pPr lvl="1"/>
            <a:endParaRPr lang="en-US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reliable?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1" descr="Eniac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-64287"/>
            <a:ext cx="9144000" cy="69865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219" name="TextBox 2"/>
          <p:cNvSpPr txBox="1">
            <a:spLocks noChangeArrowheads="1"/>
          </p:cNvSpPr>
          <p:nvPr/>
        </p:nvSpPr>
        <p:spPr bwMode="auto">
          <a:xfrm>
            <a:off x="0" y="6629400"/>
            <a:ext cx="173112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(ENIAC)</a:t>
            </a:r>
            <a:endParaRPr lang="en-US" sz="1000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 lIns="90488" tIns="44450" rIns="90488" bIns="44450"/>
          <a:lstStyle/>
          <a:p>
            <a:r>
              <a:rPr lang="en-US" dirty="0" smtClean="0">
                <a:solidFill>
                  <a:srgbClr val="000000"/>
                </a:solidFill>
              </a:rPr>
              <a:t>Characterizing Reliability</a:t>
            </a:r>
            <a:endParaRPr lang="en-US" dirty="0">
              <a:solidFill>
                <a:srgbClr val="000000"/>
              </a:solidFill>
            </a:endParaRPr>
          </a:p>
        </p:txBody>
      </p:sp>
      <p:graphicFrame>
        <p:nvGraphicFramePr>
          <p:cNvPr id="685135" name="Group 79"/>
          <p:cNvGraphicFramePr>
            <a:graphicFrameLocks noGrp="1"/>
          </p:cNvGraphicFramePr>
          <p:nvPr/>
        </p:nvGraphicFramePr>
        <p:xfrm>
          <a:off x="990600" y="1935163"/>
          <a:ext cx="7239000" cy="2560320"/>
        </p:xfrm>
        <a:graphic>
          <a:graphicData uri="http://schemas.openxmlformats.org/drawingml/2006/table">
            <a:tbl>
              <a:tblPr/>
              <a:tblGrid>
                <a:gridCol w="1905000"/>
                <a:gridCol w="1905000"/>
                <a:gridCol w="3429000"/>
              </a:tblGrid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“Nines”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Availability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Downtime (per year)</a:t>
                      </a:r>
                      <a:endParaRPr kumimoji="0" lang="en-US" sz="18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One nine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90%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36.5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Two nines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99%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3.65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d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Three nines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99.9%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8.76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h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256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Four nines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99.99%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52.56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Five nines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99.999%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5.256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m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80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Six nines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99.9999%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5000"/>
                        </a:spcBef>
                        <a:spcAft>
                          <a:spcPct val="25000"/>
                        </a:spcAft>
                        <a:buClr>
                          <a:srgbClr val="5675A9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31.536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Gill Sans"/>
                          <a:cs typeface="Gill Sans"/>
                        </a:rPr>
                        <a:t>s</a:t>
                      </a:r>
                      <a:endParaRPr kumimoji="0" lang="en-US" sz="18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to roll up your sleeves…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waiter.gif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47713" y="457200"/>
            <a:ext cx="3519487" cy="5826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0" y="6629400"/>
            <a:ext cx="2125663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>
                <a:solidFill>
                  <a:srgbClr val="000000"/>
                </a:solidFill>
              </a:rPr>
              <a:t>Source: http://www.studyzone.org/</a:t>
            </a:r>
          </a:p>
        </p:txBody>
      </p:sp>
      <p:sp>
        <p:nvSpPr>
          <p:cNvPr id="10244" name="TextBox 6"/>
          <p:cNvSpPr txBox="1">
            <a:spLocks noChangeArrowheads="1"/>
          </p:cNvSpPr>
          <p:nvPr/>
        </p:nvSpPr>
        <p:spPr bwMode="auto">
          <a:xfrm>
            <a:off x="4777386" y="2438400"/>
            <a:ext cx="3454792" cy="18466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b="0" dirty="0">
                <a:solidFill>
                  <a:srgbClr val="000000"/>
                </a:solidFill>
                <a:latin typeface="Gill Sans"/>
                <a:cs typeface="Gill Sans"/>
              </a:rPr>
              <a:t>Server</a:t>
            </a:r>
            <a:br>
              <a:rPr lang="en-US" sz="9600" b="0" dirty="0">
                <a:solidFill>
                  <a:srgbClr val="000000"/>
                </a:solidFill>
                <a:latin typeface="Gill Sans"/>
                <a:cs typeface="Gill Sans"/>
              </a:rPr>
            </a:br>
            <a:r>
              <a:rPr lang="en-US" sz="1800" b="0" dirty="0">
                <a:solidFill>
                  <a:srgbClr val="000000"/>
                </a:solidFill>
                <a:latin typeface="Gill Sans"/>
                <a:cs typeface="Gill Sans"/>
              </a:rPr>
              <a:t>(Web? File?)</a:t>
            </a:r>
            <a:endParaRPr lang="en-US" sz="9600" b="0" dirty="0">
              <a:solidFill>
                <a:srgbClr val="000000"/>
              </a:solidFill>
              <a:latin typeface="Gill Sans"/>
              <a:cs typeface="Gill San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client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0"/>
            <a:ext cx="7724775" cy="6276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Box 2"/>
          <p:cNvSpPr txBox="1">
            <a:spLocks noChangeArrowheads="1"/>
          </p:cNvSpPr>
          <p:nvPr/>
        </p:nvSpPr>
        <p:spPr bwMode="auto">
          <a:xfrm>
            <a:off x="228600" y="4724400"/>
            <a:ext cx="86868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600" b="0" dirty="0">
                <a:solidFill>
                  <a:srgbClr val="000000"/>
                </a:solidFill>
                <a:latin typeface="Gill Sans"/>
                <a:cs typeface="Gill Sans"/>
              </a:rPr>
              <a:t>Clients</a:t>
            </a:r>
          </a:p>
        </p:txBody>
      </p:sp>
      <p:sp>
        <p:nvSpPr>
          <p:cNvPr id="11268" name="TextBox 2"/>
          <p:cNvSpPr txBox="1">
            <a:spLocks noChangeArrowheads="1"/>
          </p:cNvSpPr>
          <p:nvPr/>
        </p:nvSpPr>
        <p:spPr bwMode="auto">
          <a:xfrm>
            <a:off x="0" y="6629400"/>
            <a:ext cx="238918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http://</a:t>
            </a:r>
            <a:r>
              <a:rPr lang="en-US" sz="1000" b="0" dirty="0" err="1">
                <a:solidFill>
                  <a:srgbClr val="000000"/>
                </a:solidFill>
              </a:rPr>
              <a:t>www.netofinancial.com</a:t>
            </a:r>
            <a:r>
              <a:rPr lang="en-US" sz="1000" b="0" dirty="0">
                <a:solidFill>
                  <a:srgbClr val="000000"/>
                </a:solidFill>
              </a:rPr>
              <a:t>/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Code HTML by Hand?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only way to learn is by doing</a:t>
            </a:r>
          </a:p>
          <a:p>
            <a:r>
              <a:rPr lang="en-US" dirty="0"/>
              <a:t>WSIWYG editors…</a:t>
            </a:r>
          </a:p>
          <a:p>
            <a:pPr lvl="1"/>
            <a:r>
              <a:rPr lang="en-US" dirty="0"/>
              <a:t>Often generate unreadable code</a:t>
            </a:r>
          </a:p>
          <a:p>
            <a:pPr lvl="1"/>
            <a:r>
              <a:rPr lang="en-US" dirty="0"/>
              <a:t>Ties you down to that particular editor</a:t>
            </a:r>
          </a:p>
          <a:p>
            <a:pPr lvl="1"/>
            <a:r>
              <a:rPr lang="en-US" dirty="0"/>
              <a:t>Cannot help you</a:t>
            </a:r>
            <a:r>
              <a:rPr lang="en-US" dirty="0" smtClean="0"/>
              <a:t> manipulate backend databases</a:t>
            </a:r>
          </a:p>
          <a:p>
            <a:pPr lvl="1"/>
            <a:r>
              <a:rPr lang="en-US" dirty="0" smtClean="0"/>
              <a:t>Little help when it comes to </a:t>
            </a:r>
            <a:r>
              <a:rPr lang="en-US" dirty="0" err="1" smtClean="0"/>
              <a:t>Javascript</a:t>
            </a:r>
            <a:endParaRPr lang="en-US" dirty="0" smtClean="0"/>
          </a:p>
          <a:p>
            <a:r>
              <a:rPr lang="en-US" dirty="0"/>
              <a:t>Hand coding HTML allows you to have finer-grained control</a:t>
            </a:r>
          </a:p>
          <a:p>
            <a:r>
              <a:rPr lang="en-US" dirty="0"/>
              <a:t>HTML </a:t>
            </a:r>
            <a:r>
              <a:rPr lang="en-US" dirty="0" smtClean="0"/>
              <a:t>is</a:t>
            </a:r>
            <a:r>
              <a:rPr lang="en-US" dirty="0" smtClean="0"/>
              <a:t> </a:t>
            </a:r>
            <a:r>
              <a:rPr lang="en-US" dirty="0" smtClean="0"/>
              <a:t>demonstrative </a:t>
            </a:r>
            <a:r>
              <a:rPr lang="en-US" dirty="0"/>
              <a:t>of other important concepts:</a:t>
            </a:r>
          </a:p>
          <a:p>
            <a:pPr lvl="1"/>
            <a:r>
              <a:rPr lang="en-US" dirty="0"/>
              <a:t>Structured </a:t>
            </a:r>
            <a:r>
              <a:rPr lang="en-US" dirty="0" smtClean="0"/>
              <a:t>documents</a:t>
            </a:r>
          </a:p>
          <a:p>
            <a:pPr lvl="1"/>
            <a:r>
              <a:rPr lang="en-US" dirty="0" smtClean="0"/>
              <a:t>Markup</a:t>
            </a:r>
          </a:p>
          <a:p>
            <a:pPr lvl="1"/>
            <a:r>
              <a:rPr lang="en-US" dirty="0" smtClean="0"/>
              <a:t>Metadata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Tips</a:t>
            </a:r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Edit files on your own machine, upload when you’re happy</a:t>
            </a:r>
          </a:p>
          <a:p>
            <a:r>
              <a:rPr lang="en-US"/>
              <a:t>Save early, save often, just save!</a:t>
            </a:r>
          </a:p>
          <a:p>
            <a:r>
              <a:rPr lang="en-US"/>
              <a:t>Reload browser</a:t>
            </a:r>
          </a:p>
          <a:p>
            <a:r>
              <a:rPr lang="en-US"/>
              <a:t>File naming</a:t>
            </a:r>
          </a:p>
          <a:p>
            <a:pPr lvl="1"/>
            <a:r>
              <a:rPr lang="en-US"/>
              <a:t>Don’t use spaces!</a:t>
            </a:r>
          </a:p>
          <a:p>
            <a:pPr lvl="1"/>
            <a:r>
              <a:rPr lang="en-US"/>
              <a:t>Punctuation matters!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69px-IBM_Electronic_Data_Processing_Machine_-_GPN-2000-001881.jpe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7246374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29400"/>
            <a:ext cx="18167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(IBM 704)</a:t>
            </a:r>
            <a:endParaRPr lang="en-US" sz="1000" b="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TextBox 2"/>
          <p:cNvSpPr txBox="1">
            <a:spLocks noChangeArrowheads="1"/>
          </p:cNvSpPr>
          <p:nvPr/>
        </p:nvSpPr>
        <p:spPr bwMode="auto">
          <a:xfrm>
            <a:off x="0" y="6629400"/>
            <a:ext cx="12144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/>
              <a:t>Source: Wikipedia</a:t>
            </a:r>
          </a:p>
        </p:txBody>
      </p:sp>
      <p:pic>
        <p:nvPicPr>
          <p:cNvPr id="4" name="Picture 3" descr="576px-Pdp-11-40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0"/>
            <a:ext cx="5144895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29400"/>
            <a:ext cx="177871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Wikipedia (PDP-11)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1" descr="IBM_PC_5150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30363" y="1497013"/>
            <a:ext cx="5837237" cy="4217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67" name="TextBox 2"/>
          <p:cNvSpPr txBox="1">
            <a:spLocks noChangeArrowheads="1"/>
          </p:cNvSpPr>
          <p:nvPr/>
        </p:nvSpPr>
        <p:spPr bwMode="auto">
          <a:xfrm>
            <a:off x="0" y="6629400"/>
            <a:ext cx="241604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(Personal computer)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1" descr="MacBook_Pro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19200" y="457200"/>
            <a:ext cx="7202488" cy="579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291" name="TextBox 2"/>
          <p:cNvSpPr txBox="1">
            <a:spLocks noChangeArrowheads="1"/>
          </p:cNvSpPr>
          <p:nvPr/>
        </p:nvSpPr>
        <p:spPr bwMode="auto">
          <a:xfrm>
            <a:off x="0" y="6629400"/>
            <a:ext cx="1214438" cy="246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Wikipedia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46994</TotalTime>
  <Words>1217</Words>
  <Application>Microsoft Macintosh PowerPoint</Application>
  <PresentationFormat>On-screen Show (4:3)</PresentationFormat>
  <Paragraphs>288</Paragraphs>
  <Slides>55</Slides>
  <Notes>9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56" baseType="lpstr">
      <vt:lpstr>Default Design</vt:lpstr>
      <vt:lpstr>Slide 1</vt:lpstr>
      <vt:lpstr>A brief history… (How computing got here)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Introduction (How I got here)</vt:lpstr>
      <vt:lpstr>Introduction (How you got here)</vt:lpstr>
      <vt:lpstr>This course is about programming</vt:lpstr>
      <vt:lpstr>Slide 15</vt:lpstr>
      <vt:lpstr>Computing</vt:lpstr>
      <vt:lpstr>What is a computer?</vt:lpstr>
      <vt:lpstr>The Processing Cycle</vt:lpstr>
      <vt:lpstr>Slide 19</vt:lpstr>
      <vt:lpstr>Slide 20</vt:lpstr>
      <vt:lpstr>Slide 21</vt:lpstr>
      <vt:lpstr>Networking</vt:lpstr>
      <vt:lpstr>Why Networking?</vt:lpstr>
      <vt:lpstr>Slide 24</vt:lpstr>
      <vt:lpstr>Packet vs. Circuit Networks</vt:lpstr>
      <vt:lpstr>Packet Switching</vt:lpstr>
      <vt:lpstr>Different Networks Types</vt:lpstr>
      <vt:lpstr>The Internet</vt:lpstr>
      <vt:lpstr>Characterizing Computing</vt:lpstr>
      <vt:lpstr>Trends in Computing: #1</vt:lpstr>
      <vt:lpstr>Trends in Computing: #2</vt:lpstr>
      <vt:lpstr>Trends in Computing: #3</vt:lpstr>
      <vt:lpstr>Ways to characterize computing</vt:lpstr>
      <vt:lpstr>How big?</vt:lpstr>
      <vt:lpstr>Slide 35</vt:lpstr>
      <vt:lpstr>Slide 36</vt:lpstr>
      <vt:lpstr>Slide 37</vt:lpstr>
      <vt:lpstr>Slide 38</vt:lpstr>
      <vt:lpstr>Slide 39</vt:lpstr>
      <vt:lpstr>Data is represented via an encoding</vt:lpstr>
      <vt:lpstr>Units of Size</vt:lpstr>
      <vt:lpstr>How fast?</vt:lpstr>
      <vt:lpstr>Thinking About Speed</vt:lpstr>
      <vt:lpstr>Units of Frequency</vt:lpstr>
      <vt:lpstr>Units of Time</vt:lpstr>
      <vt:lpstr>How fast can we compute?</vt:lpstr>
      <vt:lpstr>Slide 47</vt:lpstr>
      <vt:lpstr>Discussion Point</vt:lpstr>
      <vt:lpstr>How reliable?</vt:lpstr>
      <vt:lpstr>Characterizing Reliability</vt:lpstr>
      <vt:lpstr>Time to roll up your sleeves…</vt:lpstr>
      <vt:lpstr>Slide 52</vt:lpstr>
      <vt:lpstr>Slide 53</vt:lpstr>
      <vt:lpstr>Why Code HTML by Hand?</vt:lpstr>
      <vt:lpstr>Tips</vt:lpstr>
    </vt:vector>
  </TitlesOfParts>
  <Manager/>
  <Company>University of Maryland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Jimmy Lin</dc:creator>
  <cp:keywords/>
  <dc:description/>
  <cp:lastModifiedBy>Jimmy Lin</cp:lastModifiedBy>
  <cp:revision>7825</cp:revision>
  <dcterms:created xsi:type="dcterms:W3CDTF">2012-09-03T21:07:03Z</dcterms:created>
  <dcterms:modified xsi:type="dcterms:W3CDTF">2012-09-05T00:43:35Z</dcterms:modified>
  <cp:category/>
</cp:coreProperties>
</file>